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1719" r:id="rId5"/>
    <p:sldId id="1721" r:id="rId6"/>
    <p:sldId id="1722" r:id="rId7"/>
    <p:sldId id="1723" r:id="rId8"/>
    <p:sldId id="1724" r:id="rId9"/>
    <p:sldId id="1725" r:id="rId10"/>
    <p:sldId id="1726" r:id="rId11"/>
    <p:sldId id="1727" r:id="rId12"/>
    <p:sldId id="1728" r:id="rId13"/>
    <p:sldId id="1729" r:id="rId14"/>
    <p:sldId id="1730" r:id="rId15"/>
    <p:sldId id="1731" r:id="rId16"/>
    <p:sldId id="1732" r:id="rId17"/>
    <p:sldId id="1733" r:id="rId18"/>
    <p:sldId id="1734" r:id="rId19"/>
    <p:sldId id="1735" r:id="rId20"/>
    <p:sldId id="1736" r:id="rId21"/>
    <p:sldId id="1737" r:id="rId22"/>
    <p:sldId id="1738" r:id="rId23"/>
    <p:sldId id="1739" r:id="rId24"/>
    <p:sldId id="1740" r:id="rId25"/>
    <p:sldId id="1741" r:id="rId26"/>
    <p:sldId id="1742" r:id="rId27"/>
    <p:sldId id="1743" r:id="rId28"/>
    <p:sldId id="1744" r:id="rId29"/>
    <p:sldId id="1745" r:id="rId30"/>
    <p:sldId id="1746" r:id="rId31"/>
    <p:sldId id="1747" r:id="rId32"/>
    <p:sldId id="1748" r:id="rId33"/>
    <p:sldId id="1749" r:id="rId34"/>
    <p:sldId id="1750" r:id="rId35"/>
    <p:sldId id="17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83EC3A-EEC1-3045-A95B-A4A06F23444E}">
          <p14:sldIdLst>
            <p14:sldId id="1719"/>
          </p14:sldIdLst>
        </p14:section>
        <p14:section name="01" id="{04731135-3168-2C41-B8DC-83A1D00868B7}">
          <p14:sldIdLst>
            <p14:sldId id="1721"/>
            <p14:sldId id="1722"/>
            <p14:sldId id="1723"/>
            <p14:sldId id="1724"/>
            <p14:sldId id="1725"/>
            <p14:sldId id="1726"/>
            <p14:sldId id="1727"/>
            <p14:sldId id="1728"/>
            <p14:sldId id="1729"/>
            <p14:sldId id="1730"/>
          </p14:sldIdLst>
        </p14:section>
        <p14:section name="02" id="{C501C1B2-BA98-374A-A04E-0151B385A681}">
          <p14:sldIdLst>
            <p14:sldId id="1731"/>
            <p14:sldId id="1732"/>
            <p14:sldId id="1733"/>
            <p14:sldId id="1734"/>
            <p14:sldId id="1735"/>
            <p14:sldId id="1736"/>
            <p14:sldId id="1737"/>
            <p14:sldId id="1738"/>
            <p14:sldId id="1739"/>
            <p14:sldId id="1740"/>
            <p14:sldId id="1741"/>
          </p14:sldIdLst>
        </p14:section>
        <p14:section name="03" id="{1A264635-F041-684C-8FA8-6FDD423C5D1C}">
          <p14:sldIdLst>
            <p14:sldId id="1742"/>
            <p14:sldId id="1743"/>
            <p14:sldId id="1744"/>
            <p14:sldId id="1745"/>
            <p14:sldId id="1746"/>
            <p14:sldId id="1747"/>
            <p14:sldId id="1748"/>
            <p14:sldId id="1749"/>
            <p14:sldId id="1750"/>
          </p14:sldIdLst>
        </p14:section>
        <p14:section name="outro" id="{6198F652-4601-3843-84BB-C726B55262B1}">
          <p14:sldIdLst>
            <p14:sldId id="17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15C"/>
    <a:srgbClr val="0745A1"/>
    <a:srgbClr val="134B5E"/>
    <a:srgbClr val="343B93"/>
    <a:srgbClr val="7AF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74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200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3746B-3B96-D54B-AE0C-3E81B0E5F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AF06-4327-DF43-BE60-54EDB3425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7128-0ED3-F84C-AB75-26956BD6F773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DEE5-6FBE-9D4C-A474-E62CED541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C005-6BFD-BE44-9D50-CBFB52F5C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4DA3A-C8CF-DF4F-9DE4-897427894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2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5F564-29A8-0243-B41B-CCCF740F82F1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640C9-DFC2-0345-ADF3-C1176AC9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5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&lt;blank&g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46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66052CA-4558-7444-AA9D-350A0672B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81EA7-3C82-BA49-9649-D5198392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132"/>
            <a:ext cx="3932237" cy="1642757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2" y="292237"/>
            <a:ext cx="5602292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ACEC-DC2F-804F-A5F7-EE1D6479D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8198"/>
            <a:ext cx="3932237" cy="334079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69163-AB09-6F4A-BB42-E2754891F4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833" y="6438940"/>
            <a:ext cx="704519" cy="152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CEFB0-A6E1-1846-A152-51152C5DF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5833" y="266414"/>
            <a:ext cx="824027" cy="204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027C8D-E85E-9F4E-82F6-B1BEF1E099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9BD395-EBBD-1347-9DCB-13B3DE6C59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DAA9D0-26DD-8B4B-ADC5-00171DAD2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294441" y="5354"/>
            <a:ext cx="12182481" cy="68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33F414-8725-A04A-B156-C018AA5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4267"/>
            <a:ext cx="3932237" cy="1676623"/>
          </a:xfrm>
        </p:spPr>
        <p:txBody>
          <a:bodyPr anchor="b">
            <a:normAutofit/>
          </a:bodyPr>
          <a:lstStyle>
            <a:lvl1pPr>
              <a:defRPr sz="2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11C14-B3EF-274E-AB10-D599041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8618" y="987425"/>
            <a:ext cx="52467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E12B-C009-1F43-886D-EAE8094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94334"/>
            <a:ext cx="3932237" cy="33746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211A2-0D36-3644-8C0F-1E5C8C36CB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949" y="6448117"/>
            <a:ext cx="704519" cy="15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32B5C-712B-1447-B110-513FBC906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66949" y="257237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83FDE-2990-FC4F-BB8C-DD846791CB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992604" y="5143495"/>
            <a:ext cx="624051" cy="31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B1867-E565-0D49-A20E-0DFF1EFAC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737429" y="5456985"/>
            <a:ext cx="198868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7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92237"/>
            <a:ext cx="8217374" cy="6155880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2751513"/>
            <a:ext cx="8217374" cy="3696604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3F115C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9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8476-0142-634A-8363-0CCE5481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11EBA-F90C-1646-8483-779BB4EE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F7528-FC54-8442-91C4-A6405EC5A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65610D-277F-9E40-BE38-7210840C56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488D09-4DF2-E145-82D1-824321021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58FC3-418A-2F4F-8BE7-A6F3C8A61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46414-7D8B-A741-84E1-55568E2972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32502AC-0360-8143-85B8-F762C2DF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FC2BA-045F-7F46-BCB2-12DF129180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FBAB-8057-5D42-950C-94B17CE7A71F}"/>
              </a:ext>
            </a:extLst>
          </p:cNvPr>
          <p:cNvSpPr txBox="1"/>
          <p:nvPr userDrawn="1"/>
        </p:nvSpPr>
        <p:spPr>
          <a:xfrm>
            <a:off x="1509091" y="1861205"/>
            <a:ext cx="917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089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No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36DE52-8F24-6D46-AE07-1EA6FBFFEA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DECB6-063D-C44E-ABFB-022E1B4A8B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F0E04B-1BCE-CA42-BD0E-2E3F629AC5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A309A-B166-4C4C-BC8B-23BC9EF604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102-6526-3F4A-8D37-830D4D5ED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1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0E6466-8749-4340-B9AF-9339DFDA2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0159-A3F3-264B-9943-2E9CB7016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97EDE-C09A-064D-BA27-434C97C005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966464" y="1304294"/>
            <a:ext cx="1740871" cy="87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3ED03-6347-D744-8F21-73DC9FB600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76147" y="3503223"/>
            <a:ext cx="2684670" cy="2684670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946A4-D3EE-0E44-9C2A-CD1496DEED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23922-E193-F64A-A506-9C6287B1C1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258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2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5AA2D-96B8-C445-A565-73139418F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2F639-C247-5943-BD2F-A07C901D53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9C107-1658-484B-94EB-1B768C06CB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58479-DFE1-094E-85EC-5F62A22F39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3503223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CFE9-CD7E-C34A-877A-1839FB610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4933" y="833175"/>
            <a:ext cx="2315883" cy="2315883"/>
          </a:xfrm>
          <a:prstGeom prst="ellipse">
            <a:avLst/>
          </a:prstGeom>
          <a:ln w="1524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142C7-3393-7943-AD3D-806D181FB9E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D0BDA-921B-454F-98CE-6FA5631395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163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humbnail - 3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23A09-4A64-7145-A06E-41578E9735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C1EE-EFD5-914D-B102-F7C5338915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82530" y="3483110"/>
            <a:ext cx="4924805" cy="442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DCF51-89E1-8C4F-8057-F396E5B83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2608998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C0E0-78D6-A145-9E32-F711ED31A2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35627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65E74-B9A8-AC41-9DD1-AB873495C4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699490" y="4727162"/>
            <a:ext cx="1721872" cy="1721872"/>
          </a:xfrm>
          <a:prstGeom prst="ellipse">
            <a:avLst/>
          </a:prstGeom>
          <a:ln w="127000">
            <a:solidFill>
              <a:srgbClr val="FFB31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E6FB-261A-2D44-9FC1-E6F68A13B1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16123" y="374716"/>
            <a:ext cx="1740871" cy="87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9D3B-569B-664A-9E18-37970146DB8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50317" y="582796"/>
            <a:ext cx="1945128" cy="482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6804DA-C810-D842-8615-91C39E67D4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397" y="1225583"/>
            <a:ext cx="8168423" cy="4298613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>
              <a:defRPr sz="7200" b="1">
                <a:solidFill>
                  <a:schemeClr val="bg1"/>
                </a:solidFill>
              </a:defRPr>
            </a:lvl2pPr>
            <a:lvl3pPr>
              <a:defRPr sz="7200" b="1">
                <a:solidFill>
                  <a:schemeClr val="bg1"/>
                </a:solidFill>
              </a:defRPr>
            </a:lvl3pPr>
            <a:lvl4pPr>
              <a:defRPr sz="7200" b="1">
                <a:solidFill>
                  <a:schemeClr val="bg1"/>
                </a:solidFill>
              </a:defRPr>
            </a:lvl4pPr>
            <a:lvl5pPr marL="1828800" indent="0">
              <a:buNone/>
              <a:defRPr sz="7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6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3F5D8-7716-5046-9E00-E18AF73AB1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19A5D-AC23-6B41-8EEC-87505F3BE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82617" y="259914"/>
            <a:ext cx="824027" cy="204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44949-FA3A-1342-9CDD-47E0839A2C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6DBB2-E168-9B49-9005-3D1BFA2EC9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690175" y="2790497"/>
            <a:ext cx="1033892" cy="51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7321E-42D1-6F42-9CDA-04CF825C0C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9502498" y="4950344"/>
            <a:ext cx="2548552" cy="2287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AE0E9-9680-7C41-8DBE-5D1579E91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D84F-4448-E244-BFB0-68B1AB33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EEA01-F3DD-1B46-91DF-147CA87DE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78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55D1-E076-3F48-B4D5-0772CFE4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3F115C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34027-82DE-FA4E-AE3B-21B037453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416" r="6576"/>
          <a:stretch/>
        </p:blipFill>
        <p:spPr>
          <a:xfrm>
            <a:off x="1487" y="5354"/>
            <a:ext cx="3290353" cy="685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B5F5D-86B5-C249-A339-3525DA5E7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617" y="6445440"/>
            <a:ext cx="704519" cy="152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738F4-227B-8C4F-AD18-C211FA825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2617" y="344348"/>
            <a:ext cx="824027" cy="20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373E63-1095-4A41-9257-99451F4DA5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2465670" y="5389665"/>
            <a:ext cx="645523" cy="32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440AB-3072-B147-8808-F17A615A7B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458640" y="5713942"/>
            <a:ext cx="1591220" cy="1428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6F1947-1C2C-6D49-AF6A-481C7F879DD8}"/>
              </a:ext>
            </a:extLst>
          </p:cNvPr>
          <p:cNvSpPr txBox="1"/>
          <p:nvPr userDrawn="1"/>
        </p:nvSpPr>
        <p:spPr>
          <a:xfrm>
            <a:off x="398527" y="1296785"/>
            <a:ext cx="257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25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62D98-E3F6-9C47-871D-ADF77E59A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7B466-3559-A146-B7C4-962A75C4C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29EC0-7699-3E4E-87A9-F88B8670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C19-EC5C-BF41-9568-1B12F511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58826-8FFE-3C4F-9C0E-8288C925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47E70-2F2E-984B-8B7B-24F4E2C34C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4906F-4554-584C-AA92-CB0980F928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1EA17-D214-E64B-AE0A-630713CB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493-E1CA-794A-88C5-9E3B3BF3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9B668-FC45-E24A-BB35-9AC008CB0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FEF8C8-A92D-5647-A16F-747CA7C5B3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9836D-8069-884C-8B4E-5FF633B3AA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339DEA-3BDB-BA4A-9E8E-6C35393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77F85-9FC0-3B41-9120-AE18971A11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8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C3CC7-5C2B-C24C-BB05-D7D72E2D66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0AA1D7-3508-2846-99E9-C41F8D0E93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EECF03-707A-7E4A-957A-BFBEA50F9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91BF79-CD37-2048-B4CE-2FE8F2C7ED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B73A2-5F2E-774C-82CF-F65A56C27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02A-1210-BC49-AA8E-B687BEF5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BD40-9F4E-404D-83D0-C4A1A228E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1548-8185-DC4E-806D-779BE3F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54801"/>
          </a:xfrm>
        </p:spPr>
        <p:txBody>
          <a:bodyPr/>
          <a:lstStyle>
            <a:lvl1pPr>
              <a:defRPr sz="2800">
                <a:solidFill>
                  <a:srgbClr val="3F115C"/>
                </a:solidFill>
              </a:defRPr>
            </a:lvl1pPr>
            <a:lvl2pPr>
              <a:defRPr sz="2400">
                <a:solidFill>
                  <a:srgbClr val="3F115C"/>
                </a:solidFill>
              </a:defRPr>
            </a:lvl2pPr>
            <a:lvl3pPr>
              <a:defRPr sz="2400">
                <a:solidFill>
                  <a:srgbClr val="3F115C"/>
                </a:solidFill>
              </a:defRPr>
            </a:lvl3pPr>
            <a:lvl4pPr>
              <a:defRPr sz="2400">
                <a:solidFill>
                  <a:srgbClr val="3F115C"/>
                </a:solidFill>
              </a:defRPr>
            </a:lvl4pPr>
            <a:lvl5pPr>
              <a:defRPr sz="2400"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B47177-D2BA-D344-9E01-B31C88919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74936-F6B0-0F47-AF34-3B9B8BC859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AFE761-ACB3-6D4A-90AD-70CE27CB51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E234FD-7ACE-CA40-A0C7-5262E30686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50A33-0045-1C49-A32A-C95488D4722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37-00E7-C341-BAF1-A61E6D0E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3F11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EC7-9BEB-F34D-9349-7CFCF922A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E7866-4C14-394B-B1EB-A823A7869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5F598-D1D4-784A-8E41-7685D1E99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9677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rgbClr val="3F11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536C0-169A-D748-8B18-B233E54FE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5305"/>
          </a:xfrm>
        </p:spPr>
        <p:txBody>
          <a:bodyPr/>
          <a:lstStyle>
            <a:lvl1pPr>
              <a:defRPr>
                <a:solidFill>
                  <a:srgbClr val="3F115C"/>
                </a:solidFill>
              </a:defRPr>
            </a:lvl1pPr>
            <a:lvl2pPr>
              <a:defRPr>
                <a:solidFill>
                  <a:srgbClr val="3F115C"/>
                </a:solidFill>
              </a:defRPr>
            </a:lvl2pPr>
            <a:lvl3pPr>
              <a:defRPr>
                <a:solidFill>
                  <a:srgbClr val="3F115C"/>
                </a:solidFill>
              </a:defRPr>
            </a:lvl3pPr>
            <a:lvl4pPr>
              <a:defRPr>
                <a:solidFill>
                  <a:srgbClr val="3F115C"/>
                </a:solidFill>
              </a:defRPr>
            </a:lvl4pPr>
            <a:lvl5pPr>
              <a:defRPr>
                <a:solidFill>
                  <a:srgbClr val="3F11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F708E-4843-DA4C-AA6E-091F9BB6D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5029" b="45029"/>
          <a:stretch/>
        </p:blipFill>
        <p:spPr>
          <a:xfrm>
            <a:off x="0" y="6173449"/>
            <a:ext cx="12192000" cy="681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62E9A-B63C-F543-9BB7-3F8636532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9359" y="6457072"/>
            <a:ext cx="650833" cy="141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4C5BDF-D729-1943-B0D6-A28AB4475E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239130" y="6235419"/>
            <a:ext cx="864701" cy="77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E910E-5647-E046-A472-D6A868FA05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87540" y="6448643"/>
            <a:ext cx="402368" cy="20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F5717-4567-0747-B417-8BB03E5777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31808" y="6442710"/>
            <a:ext cx="824027" cy="2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A0778-99CB-6140-B025-EDCA7126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B25F2-03B9-FE4D-87CF-0E26F53A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0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9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8" r:id="rId3"/>
    <p:sldLayoutId id="2147483650" r:id="rId4"/>
    <p:sldLayoutId id="2147483671" r:id="rId5"/>
    <p:sldLayoutId id="2147483654" r:id="rId6"/>
    <p:sldLayoutId id="2147483655" r:id="rId7"/>
    <p:sldLayoutId id="2147483652" r:id="rId8"/>
    <p:sldLayoutId id="2147483653" r:id="rId9"/>
    <p:sldLayoutId id="2147483656" r:id="rId10"/>
    <p:sldLayoutId id="2147483657" r:id="rId11"/>
    <p:sldLayoutId id="2147483666" r:id="rId12"/>
    <p:sldLayoutId id="2147483667" r:id="rId13"/>
    <p:sldLayoutId id="2147483651" r:id="rId14"/>
    <p:sldLayoutId id="2147483677" r:id="rId15"/>
    <p:sldLayoutId id="2147483673" r:id="rId16"/>
    <p:sldLayoutId id="2147483674" r:id="rId17"/>
    <p:sldLayoutId id="2147483675" r:id="rId18"/>
    <p:sldLayoutId id="214748367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20EA-11E0-7B40-821C-DEC7E4EDF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 Input in Microsoft Teams with Task Modules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4616E94-C7E7-DE41-A7AE-70D565B7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7F18-CA59-E342-8901-1FF6A47C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9858-FB48-2A4D-A7A6-FE9981CA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When invoking a task module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can specify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callback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string | any)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Callback receives the result as either a string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from a webpage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or object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webpage / Adaptive Card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there was problem invoking the task module, returned as string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dirty="0"/>
              <a:t> parameter:</a:t>
            </a:r>
          </a:p>
          <a:p>
            <a:pPr marL="571500" lvl="1" indent="-342900"/>
            <a:endParaRPr lang="en-US" sz="1800" i="1" dirty="0"/>
          </a:p>
          <a:p>
            <a:pPr marL="571500" lvl="1" indent="-342900"/>
            <a:r>
              <a:rPr lang="en-US" sz="1800" i="1" dirty="0"/>
              <a:t>Values for both card and </a:t>
            </a:r>
            <a:r>
              <a:rPr lang="en-US" sz="1800" i="1" dirty="0" err="1"/>
              <a:t>url</a:t>
            </a:r>
            <a:r>
              <a:rPr lang="en-US" sz="1800" i="1" dirty="0"/>
              <a:t> were specified. One or the other, but not both, are allowed</a:t>
            </a:r>
          </a:p>
          <a:p>
            <a:pPr marL="571500" lvl="1" indent="-342900"/>
            <a:r>
              <a:rPr lang="en-US" sz="1800" i="1" dirty="0"/>
              <a:t>You must specify a value for either card or </a:t>
            </a:r>
            <a:r>
              <a:rPr lang="en-US" sz="1800" i="1" dirty="0" err="1"/>
              <a:t>url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Invalid </a:t>
            </a:r>
            <a:r>
              <a:rPr lang="en-US" sz="1800" i="1" dirty="0" err="1"/>
              <a:t>appId</a:t>
            </a:r>
            <a:endParaRPr lang="en-US" sz="1800" i="1" dirty="0"/>
          </a:p>
          <a:p>
            <a:pPr marL="571500" lvl="1" indent="-342900"/>
            <a:r>
              <a:rPr lang="en-US" sz="1800" i="1" dirty="0"/>
              <a:t>User cancelled/closed the task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0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0C6C2-4021-5B4F-B266-787EE04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BC733-D9E9-F343-B75C-3FE948D2F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user input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8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52775D-DE25-4343-8620-31B7BB9D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Adaptive cards overview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Designing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using Adaptive cards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Invoking task modules with deep links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3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F1DE-ECBA-8A41-A500-07B9E46E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89D0-406E-DC41-B66B-DB8C2BBB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Card is a user-interface container for short / related pieces of information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Cards can have multiple properties, attachments and buttons </a:t>
            </a:r>
            <a:br>
              <a:rPr lang="en-US" dirty="0"/>
            </a:br>
            <a:r>
              <a:rPr lang="en-US" dirty="0"/>
              <a:t>that trigger Card actions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Adaptive cards are a cross product spec for cards in Microsoft products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Microsoft Teams recommends using Adaptive cards for new projects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Simplify creation of UX – focus on the content &amp; functionality, </a:t>
            </a:r>
            <a:br>
              <a:rPr lang="en-US" dirty="0"/>
            </a:br>
            <a:r>
              <a:rPr lang="en-US" dirty="0"/>
              <a:t>let Teams render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1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D1D63-EA96-B344-B5DA-8FF00B2E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Adaptive Cards for 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79676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18BC-AA62-4345-BE35-E2DD4BD9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as JSON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65BC-6F50-E34F-A919-A648413C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Adaptive cards are represented as a JSON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JSON defines the controls, text and actions to the hosting application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Hosting application renders the card based on the JSON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Creating the JSON for Adaptive Cards:</a:t>
            </a:r>
          </a:p>
          <a:p>
            <a:endParaRPr lang="en-US" dirty="0"/>
          </a:p>
          <a:p>
            <a:pPr lvl="1"/>
            <a:r>
              <a:rPr lang="en-US" dirty="0"/>
              <a:t>Author raw JSON</a:t>
            </a:r>
          </a:p>
          <a:p>
            <a:pPr lvl="1"/>
            <a:r>
              <a:rPr lang="en-US" dirty="0"/>
              <a:t>Create using Microsoft Teams SDK</a:t>
            </a:r>
          </a:p>
          <a:p>
            <a:pPr lvl="1"/>
            <a:r>
              <a:rPr lang="en-US" dirty="0"/>
              <a:t>Create &amp; preview using App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8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90FD-13D7-1F4F-B712-515674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C1C7-4188-CE4D-86A1-61A581E67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"version": "1.0",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"body": [{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"items": [{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"text": "YouTube Video Selector", </a:t>
            </a:r>
            <a:b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"weight": "bolder", "size":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extraLarge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}]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},{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"Container",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"items": [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TextBlock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"text": "Enter the ID of...", "wrap": true},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"id":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youTubeVideoId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"value": ”” }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}],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"actions": [{ 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"type": "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Action.Submit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"title": "Update"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}]</a:t>
            </a:r>
          </a:p>
          <a:p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3F115C"/>
              </a:solidFill>
            </a:endParaRP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50DDC7B-EAA0-EC80-7130-D4AE4DDD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64" t="43291" r="7764" b="10563"/>
          <a:stretch/>
        </p:blipFill>
        <p:spPr>
          <a:xfrm>
            <a:off x="8078524" y="365125"/>
            <a:ext cx="3843901" cy="3275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246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8D2-3016-B44E-B19F-C95E6E1B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Creating Adaptive Cards with Developer Portal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9BA25E-FFAC-1748-B66C-9E8D75B03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1780" y="1690688"/>
            <a:ext cx="6128438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7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3427-79F6-444D-907B-640A7AB8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5474-0431-A34C-AA76-24F95A63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Adaptive cards with task modules is similar to </a:t>
            </a:r>
            <a:br>
              <a:rPr lang="en-US" dirty="0"/>
            </a:br>
            <a:r>
              <a:rPr lang="en-US" dirty="0"/>
              <a:t>using web pages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module web pages require setting the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/>
              <a:t> of </a:t>
            </a:r>
            <a:br>
              <a:rPr lang="en-US" dirty="0"/>
            </a:br>
            <a:r>
              <a:rPr lang="en-US" dirty="0"/>
              <a:t>the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use an Adaptive cards the card JSON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card</a:t>
            </a:r>
            <a:r>
              <a:rPr lang="en-US" dirty="0"/>
              <a:t> property on the </a:t>
            </a:r>
            <a:r>
              <a:rPr lang="en-US" b="1" dirty="0" err="1"/>
              <a:t>TaskModuleTaskInfo</a:t>
            </a:r>
            <a:r>
              <a:rPr lang="en-US" dirty="0"/>
              <a:t> object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7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52CE-19E5-6948-B14C-14C352A5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Cards with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D32B-E461-FE4B-8201-E65596BB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load adaptive card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any = require("./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YouTubeSelectorCard.json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title: "YouTube Video Selector",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card: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width: 350,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height: 250</a:t>
            </a: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(err: string, result: any): void =&gt; { };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microsoftTeams.tasks.startTask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taskModuleInfo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solidFill>
                  <a:srgbClr val="3F115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>
              <a:solidFill>
                <a:srgbClr val="3F11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3F11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6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BD14A8-0FD0-C849-8FEF-901769D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80" y="1296785"/>
            <a:ext cx="8217374" cy="5151332"/>
          </a:xfrm>
        </p:spPr>
        <p:txBody>
          <a:bodyPr/>
          <a:lstStyle/>
          <a:p>
            <a:r>
              <a:rPr lang="en-US" dirty="0"/>
              <a:t>Task Module overview</a:t>
            </a:r>
          </a:p>
          <a:p>
            <a:endParaRPr lang="en-US" dirty="0"/>
          </a:p>
          <a:p>
            <a:r>
              <a:rPr lang="en-US" dirty="0"/>
              <a:t>Invoking task modules</a:t>
            </a:r>
          </a:p>
          <a:p>
            <a:endParaRPr lang="en-US" dirty="0"/>
          </a:p>
          <a:p>
            <a:r>
              <a:rPr lang="en-US" dirty="0"/>
              <a:t>Dismissing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CC95D5-5873-994B-A142-9D267BA9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Task Modules using deep links</a:t>
            </a:r>
          </a:p>
        </p:txBody>
      </p:sp>
    </p:spTree>
    <p:extLst>
      <p:ext uri="{BB962C8B-B14F-4D97-AF65-F5344CB8AC3E}">
        <p14:creationId xmlns:p14="http://schemas.microsoft.com/office/powerpoint/2010/main" val="178952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FBF-2FE2-7D4A-8EBC-09FD8F8D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Invoke task modules with deep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70DDD-23F7-2A4B-9ACB-573E642E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Task modules can be invoked from tabs, bots and via deep links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link is a special URL that contains the </a:t>
            </a:r>
            <a:r>
              <a:rPr lang="en-US" b="1" dirty="0" err="1"/>
              <a:t>TaskModuleTaskInfo</a:t>
            </a:r>
            <a:r>
              <a:rPr lang="en-US" dirty="0"/>
              <a:t> object’s properties encoded in the query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used to invoke the task module from within Microsoft Teams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</a:t>
            </a:r>
            <a:r>
              <a:rPr lang="en-US" dirty="0"/>
              <a:t>conversations, links in tabs, </a:t>
            </a:r>
            <a:r>
              <a:rPr lang="en-US" dirty="0" err="1"/>
              <a:t>etc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dirty="0"/>
              <a:t> or outside of Microsoft Teams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teams.microsoft.com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/l/task/&lt;APP_ID&gt;?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=&lt;TASKINFO.URL&gt;&amp;height=&lt;TASKINFO.HEIGHT&gt;&amp;width=&lt;TASKINFO.WIDTH&gt;&amp;title=&lt;TASKINFO.TITLE&gt;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Include the Microsoft Teams’ app’s unique ID in the URL, and all necessary properties for the task module 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3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137FB-EC55-9040-AA85-AD668B5F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39207-FDEE-124A-8C78-FF8A50658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adaptive cards and deep links in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8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F68BB3-991F-3E40-9791-C84E9CF2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Invoking task modules from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Processing task module submissions in bots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Developing bots with task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AAFBAC-CD73-F043-BAE6-925BF243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</p:spTree>
    <p:extLst>
      <p:ext uri="{BB962C8B-B14F-4D97-AF65-F5344CB8AC3E}">
        <p14:creationId xmlns:p14="http://schemas.microsoft.com/office/powerpoint/2010/main" val="1194613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C0C0-F45A-8C4B-9342-6938F003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&amp;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45C7-9E0B-F740-A18D-4DB8ED9CD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1690688"/>
            <a:ext cx="10515600" cy="4205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Bots can invoke and process submissions from task modules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Bots differ from tabs and deep links:</a:t>
            </a:r>
          </a:p>
          <a:p>
            <a:pPr marL="800100" lvl="1" indent="-342900"/>
            <a:r>
              <a:rPr lang="en-US" dirty="0"/>
              <a:t>There is no user-interface for a user to act on to trigger the opening of a task module</a:t>
            </a:r>
          </a:p>
          <a:p>
            <a:pPr marL="800100" lvl="1" indent="-342900"/>
            <a:r>
              <a:rPr lang="en-US" dirty="0"/>
              <a:t>Bots run in a service external to Microsoft Teams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Microsoft’s Bot Framework &amp; the Microsoft Teams SDK </a:t>
            </a:r>
            <a:br>
              <a:rPr lang="en-US" dirty="0"/>
            </a:br>
            <a:r>
              <a:rPr lang="en-US" dirty="0"/>
              <a:t>have added support for</a:t>
            </a:r>
          </a:p>
          <a:p>
            <a:pPr marL="800100" lvl="1" indent="-342900"/>
            <a:r>
              <a:rPr lang="en-US" dirty="0"/>
              <a:t>Invoking task modules</a:t>
            </a:r>
          </a:p>
          <a:p>
            <a:pPr marL="800100" lvl="1" indent="-342900"/>
            <a:r>
              <a:rPr lang="en-US" dirty="0"/>
              <a:t>Handling the </a:t>
            </a:r>
            <a:r>
              <a:rPr lang="en-US" b="1" dirty="0" err="1"/>
              <a:t>Action.Submit</a:t>
            </a:r>
            <a:r>
              <a:rPr lang="en-US" dirty="0"/>
              <a:t> event where a </a:t>
            </a:r>
            <a:br>
              <a:rPr lang="en-US" dirty="0"/>
            </a:br>
            <a:r>
              <a:rPr lang="en-US" dirty="0"/>
              <a:t>task module  submits information back to the bot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10FC1-D2C8-6B41-B020-5896BBB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80" y="3336889"/>
            <a:ext cx="3596640" cy="23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4B20F-26D1-6046-9A49-DB953A83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&amp; Process Task Modules from bots</a:t>
            </a:r>
          </a:p>
        </p:txBody>
      </p:sp>
    </p:spTree>
    <p:extLst>
      <p:ext uri="{BB962C8B-B14F-4D97-AF65-F5344CB8AC3E}">
        <p14:creationId xmlns:p14="http://schemas.microsoft.com/office/powerpoint/2010/main" val="62973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80A-B193-D740-9E9D-FA75F324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FD41-CA9A-B549-A374-5CBD3C2C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Bots can invoke task modules in one of two ways: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deep link and embed it in a message the user can select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Reply/send a special type of message to the Bot Framework &amp; Microsoft Teams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 details:</a:t>
            </a:r>
          </a:p>
          <a:p>
            <a:pPr marL="800100" lvl="1" indent="-3429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dirty="0"/>
              <a:t>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</a:p>
          <a:p>
            <a:pPr marL="800100" lvl="1" indent="-342900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value.type</a:t>
            </a:r>
            <a:r>
              <a:rPr lang="en-US" dirty="0"/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task/submit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8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BCAC-08C7-5449-A9EB-4D156475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 Invocation from a Bot - 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0C679-2C7B-A543-A3C2-71C57DCE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010" y="1812449"/>
            <a:ext cx="956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1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2413-14BD-CA49-ABFC-5B77E05B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Handing invoke message types in a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A79B-58D5-0D4A-BD58-85FD1146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Microsoft Teams’ SDK captures and forwards messages to one of two handlers developers can override on the bot class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task/fetch</a:t>
            </a:r>
            <a:r>
              <a:rPr lang="en-US" dirty="0"/>
              <a:t>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handleTeamsTaskModuleFetch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Called when prompted to display a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Messages of type task/submit processed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handleTeamsTaskModuleSubmit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Called when a task module submits back to it’s caller/host</a:t>
            </a:r>
          </a:p>
          <a:p>
            <a:r>
              <a:rPr lang="en-US" dirty="0"/>
              <a:t>Similar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(error: string, result: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object|any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callback in the SDK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6B0FCE-DE4E-D844-8808-84A0C004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Teams Task Modules</a:t>
            </a:r>
          </a:p>
        </p:txBody>
      </p:sp>
    </p:spTree>
    <p:extLst>
      <p:ext uri="{BB962C8B-B14F-4D97-AF65-F5344CB8AC3E}">
        <p14:creationId xmlns:p14="http://schemas.microsoft.com/office/powerpoint/2010/main" val="3358775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0607-8700-9B47-B757-F5AE8700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Invoke message callbacks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6F99-0B34-254F-84E1-D4CDA4C1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Both invoke message handlers return an object of type </a:t>
            </a:r>
            <a:r>
              <a:rPr lang="en-US" b="1" dirty="0" err="1"/>
              <a:t>TaskModuleResponse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Indicates to either display a message or another task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Message: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"type": "message", "value": "Message text"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module: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"task":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"continue",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"value": { "title":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object&gt;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2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BAAD1D-58A9-604F-9C04-D71F7449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7863D-0B3E-B64B-8D0F-D3BB0E11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task modules with bots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01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7D5-F719-9743-A357-61C4A23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task module?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CD7C9-0DBA-F046-85C5-09CDB5C7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Modal popup experience within </a:t>
            </a:r>
            <a:br>
              <a:rPr lang="en-US" dirty="0"/>
            </a:br>
            <a:r>
              <a:rPr lang="en-US" dirty="0"/>
              <a:t>Microsoft Teams</a:t>
            </a:r>
          </a:p>
          <a:p>
            <a:endParaRPr lang="en-US" dirty="0"/>
          </a:p>
          <a:p>
            <a:r>
              <a:rPr lang="en-US" dirty="0"/>
              <a:t>Ideal experience for collection input </a:t>
            </a:r>
            <a:br>
              <a:rPr lang="en-US" dirty="0"/>
            </a:br>
            <a:r>
              <a:rPr lang="en-US" dirty="0"/>
              <a:t>from a user</a:t>
            </a:r>
          </a:p>
          <a:p>
            <a:endParaRPr lang="en-US" dirty="0"/>
          </a:p>
          <a:p>
            <a:r>
              <a:rPr lang="en-US" dirty="0"/>
              <a:t>Can chain multiple together to create a </a:t>
            </a:r>
            <a:br>
              <a:rPr lang="en-US" dirty="0"/>
            </a:br>
            <a:r>
              <a:rPr lang="en-US" dirty="0"/>
              <a:t>wizard experience</a:t>
            </a:r>
          </a:p>
          <a:p>
            <a:endParaRPr lang="en-US" dirty="0"/>
          </a:p>
          <a:p>
            <a:r>
              <a:rPr lang="en-US" dirty="0"/>
              <a:t>Built on the foundation of Teams tabs – just a tab in a popup window</a:t>
            </a:r>
          </a:p>
          <a:p>
            <a:endParaRPr lang="en-US" dirty="0"/>
          </a:p>
          <a:p>
            <a:r>
              <a:rPr lang="en-US" dirty="0"/>
              <a:t>Can be implemented as a web page, or Adaptive 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C01AC-B31B-8241-9EA4-90601EE9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66" y="1428452"/>
            <a:ext cx="5334795" cy="40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7294-A45D-BE47-8551-C0A6C36B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3BB40-071F-7342-A4A4-C76E14557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App icon</a:t>
            </a:r>
          </a:p>
          <a:p>
            <a:pPr marL="457200" indent="-457200">
              <a:buAutoNum type="arabicPeriod"/>
            </a:pPr>
            <a:r>
              <a:rPr lang="en-US" dirty="0"/>
              <a:t>App short name</a:t>
            </a:r>
          </a:p>
          <a:p>
            <a:pPr marL="457200" indent="-457200">
              <a:buAutoNum type="arabicPeriod"/>
            </a:pPr>
            <a:r>
              <a:rPr lang="en-US" dirty="0"/>
              <a:t>Task module’s title</a:t>
            </a:r>
          </a:p>
          <a:p>
            <a:pPr marL="457200" indent="-457200">
              <a:buAutoNum type="arabicPeriod"/>
            </a:pPr>
            <a:r>
              <a:rPr lang="en-US" dirty="0"/>
              <a:t>Close/cancel button</a:t>
            </a:r>
          </a:p>
          <a:p>
            <a:pPr marL="457200" indent="-457200">
              <a:buAutoNum type="arabicPeriod"/>
            </a:pPr>
            <a:r>
              <a:rPr lang="en-US" dirty="0"/>
              <a:t>Entire area available to the web page option</a:t>
            </a:r>
          </a:p>
          <a:p>
            <a:pPr marL="457200" indent="-457200">
              <a:buAutoNum type="arabicPeriod"/>
            </a:pPr>
            <a:r>
              <a:rPr lang="en-US" dirty="0"/>
              <a:t>Entire area rendered if using the Adaptive Card option</a:t>
            </a:r>
          </a:p>
          <a:p>
            <a:pPr marL="457200" indent="-457200">
              <a:buAutoNum type="arabicPeriod"/>
            </a:pPr>
            <a:r>
              <a:rPr lang="en-US" dirty="0"/>
              <a:t>Adaptive Card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26EC0-4278-314F-B536-52FC3D29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9" y="1015999"/>
            <a:ext cx="5520771" cy="51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1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8207-E6B7-194E-A7C1-A8059D14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4529-84CA-F743-AD9B-095F94A7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Can be invoked from tabs, bots, or deep links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invocation host is slightly different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tab:</a:t>
            </a:r>
          </a:p>
          <a:p>
            <a:r>
              <a:rPr lang="en-US" dirty="0"/>
              <a:t>Use the Microsoft Teams JavaScript SDK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deep link:</a:t>
            </a:r>
          </a:p>
          <a:p>
            <a:r>
              <a:rPr lang="en-US" sz="2900" dirty="0"/>
              <a:t>Special URL with task module details in the query string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Invoking from a bot:</a:t>
            </a:r>
          </a:p>
          <a:p>
            <a:r>
              <a:rPr lang="en-US" dirty="0"/>
              <a:t>Submit special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en-US" dirty="0"/>
              <a:t>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2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1670FE-EAF5-7441-8F81-5317A737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Custom Microsoft Teams</a:t>
            </a:r>
            <a:br>
              <a:rPr lang="en-US" dirty="0"/>
            </a:br>
            <a:r>
              <a:rPr lang="en-US" dirty="0"/>
              <a:t>Task Modules</a:t>
            </a:r>
          </a:p>
        </p:txBody>
      </p:sp>
    </p:spTree>
    <p:extLst>
      <p:ext uri="{BB962C8B-B14F-4D97-AF65-F5344CB8AC3E}">
        <p14:creationId xmlns:p14="http://schemas.microsoft.com/office/powerpoint/2010/main" val="79598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777-9052-1A4D-9BC5-0562B27D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task modules as webpages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6B15B-2FFD-FB41-895A-51CB5C25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Task modules can be implemented as a web page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Similar to custom tabs: displayed within an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Users can close the task module with the traditional “X” in the upper corner of the IFRAME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Programmatically close / submit the task module using </a:t>
            </a:r>
            <a:br>
              <a:rPr lang="en-US" dirty="0"/>
            </a:br>
            <a:r>
              <a:rPr lang="en-US" dirty="0"/>
              <a:t>the JavaScript SDK: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dialog.submitTask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2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DD5F-07E2-F24F-9424-AE858E8B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task modules from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E7C0-3A9B-3B47-9623-15A5953EC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34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Specify the details of the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Include callback that receives errors or response from task module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Open the task module with the Microsoft Teams JavaScript SDK</a:t>
            </a:r>
          </a:p>
          <a:p>
            <a:pPr marL="0" indent="0">
              <a:buNone/>
            </a:pP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tasks.startTask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taskModuleTaskInfo</a:t>
            </a:r>
            <a:r>
              <a:rPr lang="en-US" dirty="0">
                <a:solidFill>
                  <a:srgbClr val="000A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callback);</a:t>
            </a:r>
          </a:p>
          <a:p>
            <a:endParaRPr lang="en-US" dirty="0">
              <a:solidFill>
                <a:srgbClr val="000A1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err="1">
                <a:cs typeface="Courier New" panose="02070309020205020404" pitchFamily="49" charset="0"/>
              </a:rPr>
              <a:t>TaskModuleTaskInfo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properties:</a:t>
            </a:r>
            <a:endParaRPr lang="en-US" dirty="0">
              <a:solidFill>
                <a:srgbClr val="000A18"/>
              </a:solidFill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8D9C60-FDE3-924A-B400-31D9C6AD4216}"/>
              </a:ext>
            </a:extLst>
          </p:cNvPr>
          <p:cNvGraphicFramePr>
            <a:graphicFrameLocks noGrp="1"/>
          </p:cNvGraphicFramePr>
          <p:nvPr/>
        </p:nvGraphicFramePr>
        <p:xfrm>
          <a:off x="1209107" y="4439278"/>
          <a:ext cx="977378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8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8285406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Properties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Appears below the app name and to the right of the app icon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988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height &amp; width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Number in pixels for the size of task module, or named sizes (small/medium/large)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01331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URL of the page loaded as an IFRAME inside the task module (not applicable for Adaptive Cards)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fallbackUrl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If a client doesn't support the task module feature, this URL is opened in a browser tab.</a:t>
                      </a:r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174474"/>
      </p:ext>
    </p:extLst>
  </p:cSld>
  <p:clrMapOvr>
    <a:masterClrMapping/>
  </p:clrMapOvr>
</p:sld>
</file>

<file path=ppt/theme/theme1.xml><?xml version="1.0" encoding="utf-8"?>
<a:theme xmlns:a="http://schemas.openxmlformats.org/drawingml/2006/main" name="base &lt;do not use&gt;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14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E09A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D2AB6D25-34DB-F543-A80C-CEE55D007C47}" vid="{DF105A4B-D57E-2947-973F-6F5700E21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1b79488-63fd-46f4-b1bf-09cb63d2085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E9BD92-A245-451A-82D6-41724A6593B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61b79488-63fd-46f4-b1bf-09cb63d2085e"/>
  </ds:schemaRefs>
</ds:datastoreItem>
</file>

<file path=customXml/itemProps2.xml><?xml version="1.0" encoding="utf-8"?>
<ds:datastoreItem xmlns:ds="http://schemas.openxmlformats.org/officeDocument/2006/customXml" ds:itemID="{535C360C-FC5A-43F7-BF1D-FA69DEF50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5BE8C-CB08-400E-A21F-2497FF16C77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 &lt;do not use&gt;</Template>
  <TotalTime>6</TotalTime>
  <Words>1388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Segoe UI</vt:lpstr>
      <vt:lpstr>Segoe UI Light</vt:lpstr>
      <vt:lpstr>Segoe UI Symbol</vt:lpstr>
      <vt:lpstr>base &lt;do not use&gt;</vt:lpstr>
      <vt:lpstr>Collect Input in Microsoft Teams with Task Modules</vt:lpstr>
      <vt:lpstr>PowerPoint Presentation</vt:lpstr>
      <vt:lpstr>PowerPoint Presentation</vt:lpstr>
      <vt:lpstr>What is a task module?</vt:lpstr>
      <vt:lpstr>Task modules structure</vt:lpstr>
      <vt:lpstr>Invoking task modules</vt:lpstr>
      <vt:lpstr>PowerPoint Presentation</vt:lpstr>
      <vt:lpstr>Creating task modules as webpages</vt:lpstr>
      <vt:lpstr>Invoking task modules from tabs</vt:lpstr>
      <vt:lpstr>Task module callbacks</vt:lpstr>
      <vt:lpstr>DEMO</vt:lpstr>
      <vt:lpstr>PowerPoint Presentation</vt:lpstr>
      <vt:lpstr>Adaptive Cards Overview</vt:lpstr>
      <vt:lpstr>PowerPoint Presentation</vt:lpstr>
      <vt:lpstr>Adaptive Cards as JSON objects</vt:lpstr>
      <vt:lpstr>Adaptive Card JSON</vt:lpstr>
      <vt:lpstr>Creating Adaptive Cards with Developer Portal</vt:lpstr>
      <vt:lpstr>Using Adaptive Cards with Task Modules</vt:lpstr>
      <vt:lpstr>Using Adaptive Cards with Task Modules</vt:lpstr>
      <vt:lpstr>PowerPoint Presentation</vt:lpstr>
      <vt:lpstr>Invoke task modules with deep links</vt:lpstr>
      <vt:lpstr>DEMO</vt:lpstr>
      <vt:lpstr>PowerPoint Presentation</vt:lpstr>
      <vt:lpstr>PowerPoint Presentation</vt:lpstr>
      <vt:lpstr>Task Modules &amp; bots</vt:lpstr>
      <vt:lpstr>PowerPoint Presentation</vt:lpstr>
      <vt:lpstr>Invoking Task Modules from bots</vt:lpstr>
      <vt:lpstr>Task Module Invocation from a Bot - How it Works</vt:lpstr>
      <vt:lpstr>Handing invoke message types in a bot</vt:lpstr>
      <vt:lpstr>Invoke message callbacks responses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 Input in Microsoft Teams with Task Modules</dc:title>
  <dc:creator>Andrew Connell</dc:creator>
  <cp:lastModifiedBy>Andrew Connell</cp:lastModifiedBy>
  <cp:revision>3</cp:revision>
  <dcterms:created xsi:type="dcterms:W3CDTF">2021-05-26T14:00:38Z</dcterms:created>
  <dcterms:modified xsi:type="dcterms:W3CDTF">2022-12-03T13:38:18Z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